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CCEDB8E-2D60-48FC-9C78-6BD8F4D6E344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230301C-D873-4198-8084-FBF7977389CB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0E22BF0-76BE-42E1-A0E6-855F8BF31FB7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473F12-1E0C-4711-BD01-67578B3482A1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58014E-AFDC-42E3-B544-2027EB38AB1D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A63CDD-4B23-4FD1-96F7-031F4E70732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86A1EB-AC1E-4691-B6FB-913DE0C93633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0B1B54-4553-45E2-8879-6AB6AA72BF2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0FBA89-5FA7-4558-A5CD-FA07A28EA695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ADE86E-74CA-4393-83BA-34EB1DD3128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62410E-0E76-4968-B42B-7804E3D1F25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AFE0FDC-26D1-4FAC-A7AB-FEC33BC21C6E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018EA5-E737-464C-8F3B-539B4D4F7B2E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31E797-2301-41C9-A118-16261D3A0294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4BA65D-520C-4EF1-A6A8-4252EFBBB199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E2F465-A3F4-4D87-86E8-ED23727AC89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F5BD34-FEC6-4F3C-AE37-D591CB68C21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018D3E-B47B-41EC-918D-D6CDCC91F2E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E10DAB6-B6D3-446B-9521-0644D074C7CB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10930D-106F-488C-96D5-1056E023726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A549277-354D-4EB4-84DF-399B7101131A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6BD479-F67E-4088-B9DD-C6560260FFC0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9CB3E37-282B-4756-9B3E-374A177A9F11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F03875A-E25D-461F-8647-7F2FAD696BCA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0B4369-0A47-4366-867B-3B6ACF437B52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63A3DC-9BA2-4D22-AFD6-E9AC8076BFF4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newatlas.com/military/ursa-major-hypersonic-engine-hotfire-tests/" TargetMode="External"/><Relationship Id="rId3" Type="http://schemas.openxmlformats.org/officeDocument/2006/relationships/hyperlink" Target="https://endaq.com/pages/free-vibration-analysis-files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s://www.halthass.co.nz/lab-services/vibration-and-shock-testing" TargetMode="External"/><Relationship Id="rId5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rcRect l="3853" t="8332" r="7264" b="45546"/>
          <a:stretch/>
        </p:blipFill>
        <p:spPr>
          <a:xfrm>
            <a:off x="4272120" y="252360"/>
            <a:ext cx="4778280" cy="2489760"/>
          </a:xfrm>
          <a:prstGeom prst="rect">
            <a:avLst/>
          </a:prstGeom>
          <a:ln w="0">
            <a:noFill/>
          </a:ln>
        </p:spPr>
      </p:pic>
      <p:sp>
        <p:nvSpPr>
          <p:cNvPr id="80" name=""/>
          <p:cNvSpPr txBox="1"/>
          <p:nvPr/>
        </p:nvSpPr>
        <p:spPr>
          <a:xfrm>
            <a:off x="5342400" y="4915080"/>
            <a:ext cx="3429000" cy="22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000000"/>
                </a:solidFill>
                <a:latin typeface="Arial"/>
                <a:hlinkClick r:id="rId2"/>
              </a:rPr>
              <a:t>https://newatlas.com/military/ursa-major-hypersonic-engine-hotfire-tests/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/>
          </p:nvPr>
        </p:nvSpPr>
        <p:spPr>
          <a:xfrm>
            <a:off x="228600" y="914400"/>
            <a:ext cx="4114080" cy="342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Analysis done using dynamight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14720" indent="-311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Primary Challenge: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Engine hotfires need to be processed regularly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10+ total engines, many tests, 100k Hz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Many accelerometers (Typically ~15 axes per engine)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Verify in family; verify past results in family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Very manual process and many other things to do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14720" indent="-31104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Requirement: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Setup process and give to new grads to run as tests come in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14720" indent="-31104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Secondary Req: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Predict component responses in other locations on vehicle and verify appropriately margined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14720" indent="0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1472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Google Shape;69;p 1"/>
          <p:cNvSpPr/>
          <p:nvPr/>
        </p:nvSpPr>
        <p:spPr>
          <a:xfrm>
            <a:off x="312840" y="24048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220" spc="-1" strike="noStrike">
                <a:solidFill>
                  <a:schemeClr val="dk1"/>
                </a:solidFill>
                <a:latin typeface="Arial"/>
                <a:ea typeface="Arial"/>
              </a:rPr>
              <a:t>Process Engine Data</a:t>
            </a:r>
            <a:endParaRPr b="0" lang="en-US" sz="2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19800" y="0"/>
            <a:ext cx="432288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 is per aircraft takeoff example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DejaVu Sans"/>
                <a:hlinkClick r:id="rId3"/>
              </a:rPr>
              <a:t>https://endaq.com/pages/free-vibration-analysis-files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5065200" y="457200"/>
            <a:ext cx="360" cy="1828800"/>
          </a:xfrm>
          <a:prstGeom prst="line">
            <a:avLst/>
          </a:prstGeom>
          <a:ln w="1836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81000" rIns="81000" tIns="-54000" bIns="-54000" anchor="ctr">
            <a:noAutofit/>
          </a:bodyPr>
          <a:p>
            <a:endParaRPr b="0" lang="en-US" sz="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" name=""/>
          <p:cNvSpPr/>
          <p:nvPr/>
        </p:nvSpPr>
        <p:spPr>
          <a:xfrm>
            <a:off x="4644000" y="189720"/>
            <a:ext cx="841680" cy="1821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Pre-Test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4307400" y="2658600"/>
            <a:ext cx="4799880" cy="2764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5486400" y="2742120"/>
            <a:ext cx="3213000" cy="214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/>
          </p:nvPr>
        </p:nvSpPr>
        <p:spPr>
          <a:xfrm>
            <a:off x="228600" y="914400"/>
            <a:ext cx="4042440" cy="388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Step 1: Look at baseline engine data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Mean is biased by non-data; large transient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Need to deal with transients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Start by removing pre-test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Google Shape;69;p 5"/>
          <p:cNvSpPr/>
          <p:nvPr/>
        </p:nvSpPr>
        <p:spPr>
          <a:xfrm>
            <a:off x="312840" y="24048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220" spc="-1" strike="noStrike">
                <a:solidFill>
                  <a:schemeClr val="dk1"/>
                </a:solidFill>
                <a:latin typeface="Arial"/>
                <a:ea typeface="Arial"/>
              </a:rPr>
              <a:t>Quick Look</a:t>
            </a:r>
            <a:endParaRPr b="0" lang="en-US" sz="22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3853" t="8332" r="7264" b="2785"/>
          <a:stretch/>
        </p:blipFill>
        <p:spPr>
          <a:xfrm>
            <a:off x="4271760" y="252360"/>
            <a:ext cx="4778280" cy="479952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5065200" y="457200"/>
            <a:ext cx="360" cy="1828800"/>
          </a:xfrm>
          <a:prstGeom prst="line">
            <a:avLst/>
          </a:prstGeom>
          <a:ln w="1836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81000" rIns="81000" tIns="-54000" bIns="-54000" anchor="ctr">
            <a:noAutofit/>
          </a:bodyPr>
          <a:p>
            <a:endParaRPr b="0" lang="en-US" sz="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" name=""/>
          <p:cNvSpPr/>
          <p:nvPr/>
        </p:nvSpPr>
        <p:spPr>
          <a:xfrm>
            <a:off x="4644000" y="189720"/>
            <a:ext cx="841680" cy="1821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Pre-Test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/>
          </p:nvPr>
        </p:nvSpPr>
        <p:spPr>
          <a:xfrm>
            <a:off x="228600" y="914400"/>
            <a:ext cx="3885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Takeoff transient is 28s / 188s = 15%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Engine transient is 3-5s / 180s = 2-3%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Shock event processing not addressed here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Log Mean barely changed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Google Shape;69;p 16"/>
          <p:cNvSpPr/>
          <p:nvPr/>
        </p:nvSpPr>
        <p:spPr>
          <a:xfrm>
            <a:off x="312840" y="24048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220" spc="-1" strike="noStrike">
                <a:solidFill>
                  <a:schemeClr val="dk1"/>
                </a:solidFill>
                <a:latin typeface="Arial"/>
                <a:ea typeface="Arial"/>
              </a:rPr>
              <a:t>Remove Pre-Test</a:t>
            </a:r>
            <a:endParaRPr b="0" lang="en-US" sz="222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5" name=""/>
          <p:cNvGrpSpPr/>
          <p:nvPr/>
        </p:nvGrpSpPr>
        <p:grpSpPr>
          <a:xfrm>
            <a:off x="6400800" y="3657600"/>
            <a:ext cx="619560" cy="456480"/>
            <a:chOff x="6400800" y="3657600"/>
            <a:chExt cx="619560" cy="456480"/>
          </a:xfrm>
        </p:grpSpPr>
        <p:sp>
          <p:nvSpPr>
            <p:cNvPr id="96" name=""/>
            <p:cNvSpPr/>
            <p:nvPr/>
          </p:nvSpPr>
          <p:spPr>
            <a:xfrm>
              <a:off x="6898680" y="3657600"/>
              <a:ext cx="121680" cy="456480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rgbClr val="093c92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0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7" name=""/>
            <p:cNvSpPr/>
            <p:nvPr/>
          </p:nvSpPr>
          <p:spPr>
            <a:xfrm>
              <a:off x="6400800" y="3669840"/>
              <a:ext cx="121680" cy="439920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rgbClr val="093c92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0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pic>
        <p:nvPicPr>
          <p:cNvPr id="98" name="" descr=""/>
          <p:cNvPicPr/>
          <p:nvPr/>
        </p:nvPicPr>
        <p:blipFill>
          <a:blip r:embed="rId1"/>
          <a:srcRect l="3853" t="8332" r="7254" b="2859"/>
          <a:stretch/>
        </p:blipFill>
        <p:spPr>
          <a:xfrm>
            <a:off x="4271760" y="252360"/>
            <a:ext cx="4778640" cy="479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/>
          </p:nvPr>
        </p:nvSpPr>
        <p:spPr>
          <a:xfrm>
            <a:off x="228600" y="914400"/>
            <a:ext cx="4114440" cy="36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Core signal is largely ergodic and stationary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Ideal signal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No filtering required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Log Mean is 50/50 (unmargined) ASD curve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Google Shape;69;p 11"/>
          <p:cNvSpPr/>
          <p:nvPr/>
        </p:nvSpPr>
        <p:spPr>
          <a:xfrm>
            <a:off x="312840" y="24048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220" spc="-1" strike="noStrike">
                <a:solidFill>
                  <a:schemeClr val="dk1"/>
                </a:solidFill>
                <a:latin typeface="Arial"/>
                <a:ea typeface="Arial"/>
              </a:rPr>
              <a:t>Remove Transient</a:t>
            </a:r>
            <a:endParaRPr b="0" lang="en-US" sz="22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rcRect l="3853" t="8332" r="7269" b="2854"/>
          <a:stretch/>
        </p:blipFill>
        <p:spPr>
          <a:xfrm>
            <a:off x="4271760" y="252720"/>
            <a:ext cx="4777920" cy="479556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4110840" y="4346640"/>
            <a:ext cx="689760" cy="216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81000" rIns="81000" tIns="-54000" bIns="-54000" anchor="ctr">
            <a:noAutofit/>
          </a:bodyPr>
          <a:p>
            <a:endParaRPr b="0" lang="en-US" sz="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3" name=""/>
          <p:cNvSpPr/>
          <p:nvPr/>
        </p:nvSpPr>
        <p:spPr>
          <a:xfrm>
            <a:off x="3621600" y="4171320"/>
            <a:ext cx="613080" cy="4107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Log Mean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/>
          </p:nvPr>
        </p:nvSpPr>
        <p:spPr>
          <a:xfrm>
            <a:off x="228600" y="914400"/>
            <a:ext cx="4114800" cy="36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Calculate Log Mean as previously on whole signal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Filter data below Log Mean (set to NaN)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Calculate Log Mean based on new data (log mean filtered)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Slightly conservative if you remove pre-test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Google Shape;69;p 2"/>
          <p:cNvSpPr/>
          <p:nvPr/>
        </p:nvSpPr>
        <p:spPr>
          <a:xfrm>
            <a:off x="312840" y="24048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220" spc="-1" strike="noStrike">
                <a:solidFill>
                  <a:schemeClr val="dk1"/>
                </a:solidFill>
                <a:latin typeface="Arial"/>
                <a:ea typeface="Arial"/>
              </a:rPr>
              <a:t>Filter Low Data and Reprocess</a:t>
            </a:r>
            <a:endParaRPr b="0" lang="en-US" sz="22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3853" t="8332" r="7264" b="2776"/>
          <a:stretch/>
        </p:blipFill>
        <p:spPr>
          <a:xfrm>
            <a:off x="4272480" y="253080"/>
            <a:ext cx="4778280" cy="479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/>
          </p:nvPr>
        </p:nvSpPr>
        <p:spPr>
          <a:xfrm>
            <a:off x="311760" y="914400"/>
            <a:ext cx="3959280" cy="36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Repeat process but with same full data set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Slightly conservative, but in the noise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Actual transient was ~1/5</a:t>
            </a:r>
            <a:r>
              <a:rPr b="0" lang="en-US" sz="12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th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as long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Repeat for entire family bounding to get P50/50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Run SEA analysis (didn’t do this step)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Lesson Learned: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Not having established process &amp; tools made large datasets difficult to process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Simple tools go a long way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Being slightly conservative lets you quickly identify issues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Google Shape;69;p 14"/>
          <p:cNvSpPr/>
          <p:nvPr/>
        </p:nvSpPr>
        <p:spPr>
          <a:xfrm>
            <a:off x="312840" y="24048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220" spc="-1" strike="noStrike">
                <a:solidFill>
                  <a:schemeClr val="dk1"/>
                </a:solidFill>
                <a:latin typeface="Arial"/>
                <a:ea typeface="Arial"/>
              </a:rPr>
              <a:t>Do it Faster</a:t>
            </a:r>
            <a:endParaRPr b="0" lang="en-US" sz="22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rcRect l="3853" t="8332" r="7254" b="2776"/>
          <a:stretch/>
        </p:blipFill>
        <p:spPr>
          <a:xfrm>
            <a:off x="4271760" y="252720"/>
            <a:ext cx="4778640" cy="479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/>
          </p:nvPr>
        </p:nvSpPr>
        <p:spPr>
          <a:xfrm>
            <a:off x="311760" y="914400"/>
            <a:ext cx="4156560" cy="36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Convolve sub-components responses using Lab Data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Time Domain Convolution is Freq Domain Multiplication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6172200" y="0"/>
            <a:ext cx="2942640" cy="2041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2" name="Google Shape;69;p 4"/>
          <p:cNvSpPr/>
          <p:nvPr/>
        </p:nvSpPr>
        <p:spPr>
          <a:xfrm>
            <a:off x="312840" y="24048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220" spc="-1" strike="noStrike">
                <a:solidFill>
                  <a:schemeClr val="dk1"/>
                </a:solidFill>
                <a:latin typeface="Arial"/>
                <a:ea typeface="Arial"/>
              </a:rPr>
              <a:t>Component level Prediction/Testing</a:t>
            </a:r>
            <a:endParaRPr b="0" lang="en-US" sz="22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773960" y="1828800"/>
            <a:ext cx="3683520" cy="2762280"/>
          </a:xfrm>
          <a:prstGeom prst="rect">
            <a:avLst/>
          </a:prstGeom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rcRect l="1624" t="6644" r="8526" b="0"/>
          <a:stretch/>
        </p:blipFill>
        <p:spPr>
          <a:xfrm>
            <a:off x="83160" y="1600200"/>
            <a:ext cx="4400640" cy="342864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1337760" y="4096800"/>
            <a:ext cx="1861920" cy="47052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4572000" y="1600200"/>
            <a:ext cx="411408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DejaVu Sans"/>
                <a:hlinkClick r:id="rId4"/>
              </a:rPr>
              <a:t>https://www.halthass.co.nz/lab-services/vibration-and-shock-testing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/>
          </p:nvPr>
        </p:nvSpPr>
        <p:spPr>
          <a:xfrm>
            <a:off x="311760" y="914400"/>
            <a:ext cx="3802320" cy="388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375840" indent="-281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Convolve Signals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75168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75168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751680" indent="-2818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Acceptance test performed at P95/50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127520" indent="-250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Add 4.9 dB to go from P50/50 to P95/50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127520" indent="-250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Add 5.9 dB uncertainty for first flight (Table B.1.1-1)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375840" indent="-28188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Additional mode characterized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751680" indent="-2818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Strong impact on FTS electrical component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751680" indent="-2818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2x decrease in PSD amplitude would correct issue (minimal damping)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751680" indent="-2818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Very localized mode (shifting mode would fix problem)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751680" indent="-2818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Loosely tightened grommets fixed issue (not for flight)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751680" indent="-2818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Proposed low profile damper config change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375840" indent="-281880">
              <a:lnSpc>
                <a:spcPct val="100000"/>
              </a:lnSpc>
              <a:spcBef>
                <a:spcPts val="132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Lessons Learned: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 Breaking down components and running individual sine sweeps allows you to understand what you’re seeing during random vibe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6172200" y="0"/>
            <a:ext cx="2942640" cy="2041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Google Shape;69;p 3"/>
          <p:cNvSpPr/>
          <p:nvPr/>
        </p:nvSpPr>
        <p:spPr>
          <a:xfrm>
            <a:off x="312840" y="24048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220" spc="-1" strike="noStrike">
                <a:solidFill>
                  <a:schemeClr val="dk1"/>
                </a:solidFill>
                <a:latin typeface="Arial"/>
                <a:ea typeface="Arial"/>
              </a:rPr>
              <a:t>Final Predictions &amp; Modification</a:t>
            </a:r>
            <a:endParaRPr b="0" lang="en-US" sz="222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0" name=""/>
          <p:cNvGrpSpPr/>
          <p:nvPr/>
        </p:nvGrpSpPr>
        <p:grpSpPr>
          <a:xfrm>
            <a:off x="961200" y="1197720"/>
            <a:ext cx="3152880" cy="437760"/>
            <a:chOff x="961200" y="1197720"/>
            <a:chExt cx="3152880" cy="437760"/>
          </a:xfrm>
        </p:grpSpPr>
        <p:pic>
          <p:nvPicPr>
            <p:cNvPr id="121" name="" descr=""/>
            <p:cNvPicPr/>
            <p:nvPr/>
          </p:nvPicPr>
          <p:blipFill>
            <a:blip r:embed="rId1"/>
            <a:stretch/>
          </p:blipFill>
          <p:spPr>
            <a:xfrm>
              <a:off x="961200" y="1197720"/>
              <a:ext cx="3152880" cy="204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"/>
            <p:cNvSpPr/>
            <p:nvPr/>
          </p:nvSpPr>
          <p:spPr>
            <a:xfrm>
              <a:off x="1371600" y="1388160"/>
              <a:ext cx="2285280" cy="11592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0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123" name="" descr=""/>
            <p:cNvPicPr/>
            <p:nvPr/>
          </p:nvPicPr>
          <p:blipFill>
            <a:blip r:embed="rId2"/>
            <a:stretch/>
          </p:blipFill>
          <p:spPr>
            <a:xfrm>
              <a:off x="993600" y="1438560"/>
              <a:ext cx="2555280" cy="19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4" name="" descr=""/>
          <p:cNvPicPr/>
          <p:nvPr/>
        </p:nvPicPr>
        <p:blipFill>
          <a:blip r:embed="rId3"/>
          <a:srcRect l="0" t="10408" r="7813" b="1042"/>
          <a:stretch/>
        </p:blipFill>
        <p:spPr>
          <a:xfrm>
            <a:off x="4150800" y="1506960"/>
            <a:ext cx="4800240" cy="3457440"/>
          </a:xfrm>
          <a:prstGeom prst="rect">
            <a:avLst/>
          </a:prstGeom>
          <a:ln w="0">
            <a:noFill/>
          </a:ln>
        </p:spPr>
      </p:pic>
      <p:sp>
        <p:nvSpPr>
          <p:cNvPr id="125" name=""/>
          <p:cNvSpPr/>
          <p:nvPr/>
        </p:nvSpPr>
        <p:spPr>
          <a:xfrm>
            <a:off x="8494200" y="2575800"/>
            <a:ext cx="456480" cy="456480"/>
          </a:xfrm>
          <a:prstGeom prst="ellipse">
            <a:avLst/>
          </a:prstGeom>
          <a:noFill/>
          <a:ln w="36720">
            <a:solidFill>
              <a:srgbClr val="ff0000"/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6" name="Google Shape;108;p 4"/>
          <p:cNvSpPr/>
          <p:nvPr/>
        </p:nvSpPr>
        <p:spPr>
          <a:xfrm>
            <a:off x="8373600" y="2010600"/>
            <a:ext cx="685080" cy="492480"/>
          </a:xfrm>
          <a:prstGeom prst="rect">
            <a:avLst/>
          </a:prstGeom>
          <a:solidFill>
            <a:schemeClr val="lt2">
              <a:alpha val="95000"/>
            </a:schemeClr>
          </a:solidFill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Critical Mode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4"/>
          <a:stretch/>
        </p:blipFill>
        <p:spPr>
          <a:xfrm>
            <a:off x="5257080" y="929520"/>
            <a:ext cx="3586680" cy="44136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/>
          <p:nvPr/>
        </p:nvSpPr>
        <p:spPr>
          <a:xfrm>
            <a:off x="5186880" y="511920"/>
            <a:ext cx="372780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https://explorers.larc.nasa.gov/2019APSMEX/MO/pdf_files/SMC-S-016_05SEP2014.pdf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6323</TotalTime>
  <Application>LibreOffice/7.5.4.2$Windows_X86_64 LibreOffice_project/36ccfdc35048b057fd9854c757a8b67ec53977b6</Application>
  <AppVersion>15.0000</AppVersion>
  <Words>1152</Words>
  <Paragraphs>120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2024-06-17T20:54:50Z</dcterms:modified>
  <cp:revision>11</cp:revision>
  <dc:subject/>
  <dc:title>Steve Doyle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